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1"/>
  </p:sldMasterIdLst>
  <p:notesMasterIdLst>
    <p:notesMasterId r:id="rId10"/>
  </p:notesMasterIdLst>
  <p:sldIdLst>
    <p:sldId id="269" r:id="rId2"/>
    <p:sldId id="275" r:id="rId3"/>
    <p:sldId id="276" r:id="rId4"/>
    <p:sldId id="270" r:id="rId5"/>
    <p:sldId id="273" r:id="rId6"/>
    <p:sldId id="274" r:id="rId7"/>
    <p:sldId id="272" r:id="rId8"/>
    <p:sldId id="27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3" d="100"/>
          <a:sy n="63" d="100"/>
        </p:scale>
        <p:origin x="696" y="60"/>
      </p:cViewPr>
      <p:guideLst/>
    </p:cSldViewPr>
  </p:slideViewPr>
  <p:notesTextViewPr>
    <p:cViewPr>
      <p:scale>
        <a:sx n="3" d="2"/>
        <a:sy n="3" d="2"/>
      </p:scale>
      <p:origin x="0" y="0"/>
    </p:cViewPr>
  </p:notesTextViewPr>
  <p:notesViewPr>
    <p:cSldViewPr snapToGrid="0">
      <p:cViewPr>
        <p:scale>
          <a:sx n="100" d="100"/>
          <a:sy n="100" d="100"/>
        </p:scale>
        <p:origin x="3468" y="-3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D404E1-12B4-4135-AD40-35F83CCEA1E7}" type="datetimeFigureOut">
              <a:rPr lang="de-DE" smtClean="0"/>
              <a:t>22.10.2023</a:t>
            </a:fld>
            <a:endParaRPr lang="de-D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D4F7F7-C260-4D00-82AF-42CABFA422C5}" type="slidenum">
              <a:rPr lang="de-DE" smtClean="0"/>
              <a:t>‹#›</a:t>
            </a:fld>
            <a:endParaRPr lang="de-DE"/>
          </a:p>
        </p:txBody>
      </p:sp>
    </p:spTree>
    <p:extLst>
      <p:ext uri="{BB962C8B-B14F-4D97-AF65-F5344CB8AC3E}">
        <p14:creationId xmlns:p14="http://schemas.microsoft.com/office/powerpoint/2010/main" val="658323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DE"/>
              <a:t>Le Dr Karl Adamek – en plus d‘être diplômé dans trois  universitaires et être titulaire d‘un doctorat - peut être qualifié de philanthrope.</a:t>
            </a:r>
          </a:p>
          <a:p>
            <a:endParaRPr lang="de-DE"/>
          </a:p>
          <a:p>
            <a:r>
              <a:rPr lang="de-DE"/>
              <a:t>Le bien-être des hommes et surtout celui des enfants lui tient à coeur.</a:t>
            </a:r>
          </a:p>
          <a:p>
            <a:endParaRPr lang="de-DE"/>
          </a:p>
          <a:p>
            <a:r>
              <a:rPr lang="de-DE"/>
              <a:t>Ainsi, il a voulu savoir quelles sont les bienfaits du chant et de la musique en général pour le développement des enfants et a entrepris des travaux de recherche empirique-psychologique qui ont aboutit en 1996 à la publication </a:t>
            </a:r>
          </a:p>
        </p:txBody>
      </p:sp>
      <p:sp>
        <p:nvSpPr>
          <p:cNvPr id="4" name="Slide Number Placeholder 3"/>
          <p:cNvSpPr>
            <a:spLocks noGrp="1"/>
          </p:cNvSpPr>
          <p:nvPr>
            <p:ph type="sldNum" sz="quarter" idx="10"/>
          </p:nvPr>
        </p:nvSpPr>
        <p:spPr/>
        <p:txBody>
          <a:bodyPr/>
          <a:lstStyle/>
          <a:p>
            <a:fld id="{F5D4F7F7-C260-4D00-82AF-42CABFA422C5}" type="slidenum">
              <a:rPr lang="de-DE" smtClean="0"/>
              <a:t>1</a:t>
            </a:fld>
            <a:endParaRPr lang="de-DE"/>
          </a:p>
        </p:txBody>
      </p:sp>
    </p:spTree>
    <p:extLst>
      <p:ext uri="{BB962C8B-B14F-4D97-AF65-F5344CB8AC3E}">
        <p14:creationId xmlns:p14="http://schemas.microsoft.com/office/powerpoint/2010/main" val="168355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DE" sz="1800"/>
              <a:t>Né à New York en 1916, décédé à Berlin en 1999</a:t>
            </a:r>
          </a:p>
          <a:p>
            <a:endParaRPr lang="de-DE" sz="1800"/>
          </a:p>
          <a:p>
            <a:r>
              <a:rPr lang="de-DE" sz="1800"/>
              <a:t>Yehudi Menuhin n‘était pas seulement violoniste et chef d‘orchestre réputé, il s‘est intéressé au Yoga et à la santé, la protection de la nature et l‘écologie.</a:t>
            </a:r>
          </a:p>
          <a:p>
            <a:r>
              <a:rPr lang="de-DE" sz="1800"/>
              <a:t>Dans le milieu politique il s‘est engagé pour la paix, l‘entente entre les peuples et les droits de l‘homme.</a:t>
            </a:r>
          </a:p>
          <a:p>
            <a:endParaRPr lang="de-DE" sz="1800"/>
          </a:p>
          <a:p>
            <a:r>
              <a:rPr lang="de-DE" sz="1800"/>
              <a:t>Voici deux citations de Menuhin qui relèvent du sujet de notre conférence de ce soir</a:t>
            </a:r>
          </a:p>
        </p:txBody>
      </p:sp>
      <p:sp>
        <p:nvSpPr>
          <p:cNvPr id="4" name="Slide Number Placeholder 3"/>
          <p:cNvSpPr>
            <a:spLocks noGrp="1"/>
          </p:cNvSpPr>
          <p:nvPr>
            <p:ph type="sldNum" sz="quarter" idx="10"/>
          </p:nvPr>
        </p:nvSpPr>
        <p:spPr/>
        <p:txBody>
          <a:bodyPr/>
          <a:lstStyle/>
          <a:p>
            <a:fld id="{F5D4F7F7-C260-4D00-82AF-42CABFA422C5}" type="slidenum">
              <a:rPr lang="de-DE" smtClean="0"/>
              <a:t>2</a:t>
            </a:fld>
            <a:endParaRPr lang="de-DE"/>
          </a:p>
        </p:txBody>
      </p:sp>
    </p:spTree>
    <p:extLst>
      <p:ext uri="{BB962C8B-B14F-4D97-AF65-F5344CB8AC3E}">
        <p14:creationId xmlns:p14="http://schemas.microsoft.com/office/powerpoint/2010/main" val="2962832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a:p>
        </p:txBody>
      </p:sp>
      <p:sp>
        <p:nvSpPr>
          <p:cNvPr id="4" name="Slide Number Placeholder 3"/>
          <p:cNvSpPr>
            <a:spLocks noGrp="1"/>
          </p:cNvSpPr>
          <p:nvPr>
            <p:ph type="sldNum" sz="quarter" idx="10"/>
          </p:nvPr>
        </p:nvSpPr>
        <p:spPr/>
        <p:txBody>
          <a:bodyPr/>
          <a:lstStyle/>
          <a:p>
            <a:fld id="{F5D4F7F7-C260-4D00-82AF-42CABFA422C5}" type="slidenum">
              <a:rPr lang="de-DE" smtClean="0"/>
              <a:t>3</a:t>
            </a:fld>
            <a:endParaRPr lang="de-DE"/>
          </a:p>
        </p:txBody>
      </p:sp>
    </p:spTree>
    <p:extLst>
      <p:ext uri="{BB962C8B-B14F-4D97-AF65-F5344CB8AC3E}">
        <p14:creationId xmlns:p14="http://schemas.microsoft.com/office/powerpoint/2010/main" val="22372915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829050"/>
          </a:xfrm>
        </p:spPr>
        <p:txBody>
          <a:bodyPr/>
          <a:lstStyle/>
          <a:p>
            <a:pPr marL="171450" indent="-171450">
              <a:buFont typeface="Arial" panose="020B0604020202020204" pitchFamily="34" charset="0"/>
              <a:buChar char="•"/>
            </a:pPr>
            <a:r>
              <a:rPr lang="fr-FR"/>
              <a:t>Selon des données scientifiques récentes, le chant est une expression de vie humaine qui ne peut être remplacée par autre chose et exerce des fonctions existentielles dans le développement de l’être humain.</a:t>
            </a:r>
          </a:p>
          <a:p>
            <a:pPr marL="171450" indent="-171450">
              <a:buFont typeface="Arial" panose="020B0604020202020204" pitchFamily="34" charset="0"/>
              <a:buChar char="•"/>
            </a:pPr>
            <a:r>
              <a:rPr lang="fr-FR"/>
              <a:t>L'un des principaux résultats de l'étude empirique menée par le Dr Adamek auprès de 500 enfants de maternelle - voir le livre "Singen in der Kindheit" (Le chant dans l'enfance) - est que les enfants préscolaires de 5 ans qui chantent beaucoup sont significativement plus souvent déclarés aptes à l'école régulière par le service de santé publique dans le cadre de l'examen d'entrée à l'école que les enfants préscolaires de 5 ans qui chantent peu.</a:t>
            </a:r>
          </a:p>
          <a:p>
            <a:pPr marL="171450" indent="-171450">
              <a:buFont typeface="Arial" panose="020B0604020202020204" pitchFamily="34" charset="0"/>
              <a:buChar char="•"/>
            </a:pPr>
            <a:endParaRPr lang="fr-FR"/>
          </a:p>
          <a:p>
            <a:pPr marL="171450" indent="-171450">
              <a:buFont typeface="Arial" panose="020B0604020202020204" pitchFamily="34" charset="0"/>
              <a:buChar char="•"/>
            </a:pPr>
            <a:r>
              <a:rPr lang="fr-FR"/>
              <a:t>Salutogène: facteur qui contribue à une bonne santé</a:t>
            </a:r>
          </a:p>
          <a:p>
            <a:pPr marL="171450" indent="-171450">
              <a:buFont typeface="Arial" panose="020B0604020202020204" pitchFamily="34" charset="0"/>
              <a:buChar char="•"/>
            </a:pPr>
            <a:endParaRPr lang="fr-FR"/>
          </a:p>
          <a:p>
            <a:pPr marL="171450" indent="-171450">
              <a:buFont typeface="Arial" panose="020B0604020202020204" pitchFamily="34" charset="0"/>
              <a:buChar char="•"/>
            </a:pPr>
            <a:r>
              <a:rPr lang="fr-FR"/>
              <a:t>Les cytokines sont des molécules protéiques produites par l'organisme qui échangent des informations entre les cellules impliquées dans le système immunitaire.</a:t>
            </a:r>
          </a:p>
          <a:p>
            <a:pPr marL="171450" indent="-171450">
              <a:buFont typeface="Arial" panose="020B0604020202020204" pitchFamily="34" charset="0"/>
              <a:buChar char="•"/>
            </a:pPr>
            <a:r>
              <a:rPr lang="fr-FR"/>
              <a:t>Le chant en groupe est une sorte d’action interpersonnelle, les enfants qui maîtrisent leur voix parce qu’il ne l’utilisent pas seulement pour parler, se plaindre, se sentent plus à l’aise dans la communication avec les autres.</a:t>
            </a:r>
          </a:p>
          <a:p>
            <a:pPr marL="171450" indent="-171450">
              <a:buFont typeface="Arial" panose="020B0604020202020204" pitchFamily="34" charset="0"/>
              <a:buChar char="•"/>
            </a:pPr>
            <a:r>
              <a:rPr lang="fr-FR"/>
              <a:t>Ressource personnelle et sociale: : le rhythme cardiaque des personnes qui chantent ensemble s’harmonise et se stabilise </a:t>
            </a:r>
            <a:r>
              <a:rPr lang="fr-FR">
                <a:sym typeface="Wingdings" panose="05000000000000000000" pitchFamily="2" charset="2"/>
              </a:rPr>
              <a:t> l</a:t>
            </a:r>
            <a:r>
              <a:rPr lang="fr-FR"/>
              <a:t>e chant favorise l'épanouissement de l'être humain</a:t>
            </a:r>
          </a:p>
          <a:p>
            <a:endParaRPr lang="de-DE"/>
          </a:p>
          <a:p>
            <a:endParaRPr lang="de-DE"/>
          </a:p>
        </p:txBody>
      </p:sp>
      <p:sp>
        <p:nvSpPr>
          <p:cNvPr id="4" name="Slide Number Placeholder 3"/>
          <p:cNvSpPr>
            <a:spLocks noGrp="1"/>
          </p:cNvSpPr>
          <p:nvPr>
            <p:ph type="sldNum" sz="quarter" idx="10"/>
          </p:nvPr>
        </p:nvSpPr>
        <p:spPr/>
        <p:txBody>
          <a:bodyPr/>
          <a:lstStyle/>
          <a:p>
            <a:fld id="{F5D4F7F7-C260-4D00-82AF-42CABFA422C5}" type="slidenum">
              <a:rPr lang="de-DE" smtClean="0"/>
              <a:t>4</a:t>
            </a:fld>
            <a:endParaRPr lang="de-DE"/>
          </a:p>
        </p:txBody>
      </p:sp>
    </p:spTree>
    <p:extLst>
      <p:ext uri="{BB962C8B-B14F-4D97-AF65-F5344CB8AC3E}">
        <p14:creationId xmlns:p14="http://schemas.microsoft.com/office/powerpoint/2010/main" val="638560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a:p>
        </p:txBody>
      </p:sp>
      <p:sp>
        <p:nvSpPr>
          <p:cNvPr id="4" name="Slide Number Placeholder 3"/>
          <p:cNvSpPr>
            <a:spLocks noGrp="1"/>
          </p:cNvSpPr>
          <p:nvPr>
            <p:ph type="sldNum" sz="quarter" idx="10"/>
          </p:nvPr>
        </p:nvSpPr>
        <p:spPr/>
        <p:txBody>
          <a:bodyPr/>
          <a:lstStyle/>
          <a:p>
            <a:fld id="{F5D4F7F7-C260-4D00-82AF-42CABFA422C5}" type="slidenum">
              <a:rPr lang="de-DE" smtClean="0"/>
              <a:t>5</a:t>
            </a:fld>
            <a:endParaRPr lang="de-DE"/>
          </a:p>
        </p:txBody>
      </p:sp>
    </p:spTree>
    <p:extLst>
      <p:ext uri="{BB962C8B-B14F-4D97-AF65-F5344CB8AC3E}">
        <p14:creationId xmlns:p14="http://schemas.microsoft.com/office/powerpoint/2010/main" val="41415616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a:p>
        </p:txBody>
      </p:sp>
      <p:sp>
        <p:nvSpPr>
          <p:cNvPr id="4" name="Slide Number Placeholder 3"/>
          <p:cNvSpPr>
            <a:spLocks noGrp="1"/>
          </p:cNvSpPr>
          <p:nvPr>
            <p:ph type="sldNum" sz="quarter" idx="10"/>
          </p:nvPr>
        </p:nvSpPr>
        <p:spPr/>
        <p:txBody>
          <a:bodyPr/>
          <a:lstStyle/>
          <a:p>
            <a:fld id="{F5D4F7F7-C260-4D00-82AF-42CABFA422C5}" type="slidenum">
              <a:rPr lang="de-DE" smtClean="0"/>
              <a:t>6</a:t>
            </a:fld>
            <a:endParaRPr lang="de-DE"/>
          </a:p>
        </p:txBody>
      </p:sp>
    </p:spTree>
    <p:extLst>
      <p:ext uri="{BB962C8B-B14F-4D97-AF65-F5344CB8AC3E}">
        <p14:creationId xmlns:p14="http://schemas.microsoft.com/office/powerpoint/2010/main" val="3988736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a:p>
        </p:txBody>
      </p:sp>
      <p:sp>
        <p:nvSpPr>
          <p:cNvPr id="4" name="Slide Number Placeholder 3"/>
          <p:cNvSpPr>
            <a:spLocks noGrp="1"/>
          </p:cNvSpPr>
          <p:nvPr>
            <p:ph type="sldNum" sz="quarter" idx="10"/>
          </p:nvPr>
        </p:nvSpPr>
        <p:spPr/>
        <p:txBody>
          <a:bodyPr/>
          <a:lstStyle/>
          <a:p>
            <a:fld id="{F5D4F7F7-C260-4D00-82AF-42CABFA422C5}" type="slidenum">
              <a:rPr lang="de-DE" smtClean="0"/>
              <a:t>7</a:t>
            </a:fld>
            <a:endParaRPr lang="de-DE"/>
          </a:p>
        </p:txBody>
      </p:sp>
    </p:spTree>
    <p:extLst>
      <p:ext uri="{BB962C8B-B14F-4D97-AF65-F5344CB8AC3E}">
        <p14:creationId xmlns:p14="http://schemas.microsoft.com/office/powerpoint/2010/main" val="3418323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a:p>
        </p:txBody>
      </p:sp>
      <p:sp>
        <p:nvSpPr>
          <p:cNvPr id="4" name="Slide Number Placeholder 3"/>
          <p:cNvSpPr>
            <a:spLocks noGrp="1"/>
          </p:cNvSpPr>
          <p:nvPr>
            <p:ph type="sldNum" sz="quarter" idx="10"/>
          </p:nvPr>
        </p:nvSpPr>
        <p:spPr/>
        <p:txBody>
          <a:bodyPr/>
          <a:lstStyle/>
          <a:p>
            <a:fld id="{F5D4F7F7-C260-4D00-82AF-42CABFA422C5}" type="slidenum">
              <a:rPr lang="de-DE" smtClean="0"/>
              <a:t>8</a:t>
            </a:fld>
            <a:endParaRPr lang="de-DE"/>
          </a:p>
        </p:txBody>
      </p:sp>
    </p:spTree>
    <p:extLst>
      <p:ext uri="{BB962C8B-B14F-4D97-AF65-F5344CB8AC3E}">
        <p14:creationId xmlns:p14="http://schemas.microsoft.com/office/powerpoint/2010/main" val="1256355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de-DE"/>
              <a:t>Mastertitelformat bearbeiten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de-DE"/>
              <a:t>Mastertitelformat bearbeiten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de-DE"/>
              <a:t>Mastertitelformat bearbeiten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de-DE"/>
              <a:t>Mastertitelformat bearbeiten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de-DE"/>
              <a:t>Mastertitelformat bearbeiten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42A54C80-263E-416B-A8E0-580EDEADCBDC}" type="datetimeFigureOut">
              <a:rPr lang="en-US" dirty="0"/>
              <a:t>10/22/2023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de-DE"/>
              <a:t>Mastertitelformat bearbeiten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10/22/2023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10/22/2023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DM9Oy_qB1xQ"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www.youtube.com/watch?v=f1MmKDZ8YF8"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11145" y="3436154"/>
            <a:ext cx="2736892" cy="1843212"/>
          </a:xfrm>
        </p:spPr>
      </p:pic>
      <p:sp>
        <p:nvSpPr>
          <p:cNvPr id="2" name="Title 1"/>
          <p:cNvSpPr>
            <a:spLocks noGrp="1"/>
          </p:cNvSpPr>
          <p:nvPr>
            <p:ph type="title"/>
          </p:nvPr>
        </p:nvSpPr>
        <p:spPr>
          <a:xfrm>
            <a:off x="677334" y="609599"/>
            <a:ext cx="8596668" cy="1894901"/>
          </a:xfrm>
        </p:spPr>
        <p:txBody>
          <a:bodyPr>
            <a:normAutofit/>
          </a:bodyPr>
          <a:lstStyle/>
          <a:p>
            <a:pPr algn="ctr"/>
            <a:r>
              <a:rPr lang="de-DE"/>
              <a:t>Canto elementar – Dr Karl ADAMEK:</a:t>
            </a:r>
            <a:br>
              <a:rPr lang="de-DE"/>
            </a:br>
            <a:r>
              <a:rPr lang="de-DE" sz="2700"/>
              <a:t>Chanter, c‘est la véritable langue maternelle de tous les êtres humains</a:t>
            </a:r>
            <a:br>
              <a:rPr lang="de-DE" sz="2700"/>
            </a:br>
            <a:r>
              <a:rPr lang="de-DE" sz="1400"/>
              <a:t>inspiré par Yehudi MENUHIN,</a:t>
            </a:r>
            <a:endParaRPr lang="de-DE" sz="2700"/>
          </a:p>
        </p:txBody>
      </p:sp>
      <p:sp>
        <p:nvSpPr>
          <p:cNvPr id="5" name="TextBox 4"/>
          <p:cNvSpPr txBox="1"/>
          <p:nvPr/>
        </p:nvSpPr>
        <p:spPr>
          <a:xfrm>
            <a:off x="3726611" y="2987580"/>
            <a:ext cx="5547391" cy="3416320"/>
          </a:xfrm>
          <a:prstGeom prst="rect">
            <a:avLst/>
          </a:prstGeom>
          <a:noFill/>
        </p:spPr>
        <p:txBody>
          <a:bodyPr wrap="square" rtlCol="0">
            <a:spAutoFit/>
          </a:bodyPr>
          <a:lstStyle/>
          <a:p>
            <a:r>
              <a:rPr lang="de-DE"/>
              <a:t>Vita: </a:t>
            </a:r>
          </a:p>
          <a:p>
            <a:pPr marL="285750" indent="-285750">
              <a:buFontTx/>
              <a:buChar char="-"/>
            </a:pPr>
            <a:r>
              <a:rPr lang="de-DE"/>
              <a:t>* 1952 Kleve/Allemagne</a:t>
            </a:r>
          </a:p>
          <a:p>
            <a:pPr marL="285750" indent="-285750">
              <a:buFontTx/>
              <a:buChar char="-"/>
            </a:pPr>
            <a:r>
              <a:rPr lang="de-DE"/>
              <a:t>Diplômé en sciences sociales, psychologie et pédagogie</a:t>
            </a:r>
          </a:p>
          <a:p>
            <a:pPr marL="285750" indent="-285750">
              <a:buFontTx/>
              <a:buChar char="-"/>
            </a:pPr>
            <a:r>
              <a:rPr lang="de-DE"/>
              <a:t>Sujet de sa thèse: </a:t>
            </a:r>
            <a:r>
              <a:rPr lang="de-DE" i="1"/>
              <a:t>La sociologie du chant</a:t>
            </a:r>
          </a:p>
          <a:p>
            <a:pPr marL="285750" indent="-285750">
              <a:buFontTx/>
              <a:buChar char="-"/>
            </a:pPr>
            <a:r>
              <a:rPr lang="de-DE"/>
              <a:t>Travaille en tant que cantothérapeute et auteur-compositeur-interprète </a:t>
            </a:r>
            <a:r>
              <a:rPr lang="de-DE" sz="1200"/>
              <a:t>(à trouver sur youtube)</a:t>
            </a:r>
          </a:p>
          <a:p>
            <a:pPr marL="285750" indent="-285750">
              <a:buFontTx/>
              <a:buChar char="-"/>
            </a:pPr>
            <a:r>
              <a:rPr lang="de-DE"/>
              <a:t>1996: publication d‘un travail de recherche empirique-psychologique sur la fonction essentielle du chant pour l‘être humain</a:t>
            </a:r>
            <a:endParaRPr lang="de-DE" sz="1200"/>
          </a:p>
          <a:p>
            <a:pPr marL="285750" indent="-285750">
              <a:buFontTx/>
              <a:buChar char="-"/>
            </a:pPr>
            <a:endParaRPr lang="de-DE"/>
          </a:p>
          <a:p>
            <a:endParaRPr lang="de-DE"/>
          </a:p>
        </p:txBody>
      </p:sp>
    </p:spTree>
    <p:extLst>
      <p:ext uri="{BB962C8B-B14F-4D97-AF65-F5344CB8AC3E}">
        <p14:creationId xmlns:p14="http://schemas.microsoft.com/office/powerpoint/2010/main" val="1815641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a:t>Yehudi MENUHIN</a:t>
            </a:r>
            <a:br>
              <a:rPr lang="de-DE"/>
            </a:br>
            <a:r>
              <a:rPr lang="de-DE"/>
              <a:t> </a:t>
            </a:r>
            <a:r>
              <a:rPr lang="de-DE" sz="2000"/>
              <a:t>violoniste et chef d‘orchestre britannique (1916 -1999)</a:t>
            </a:r>
          </a:p>
        </p:txBody>
      </p:sp>
      <p:sp>
        <p:nvSpPr>
          <p:cNvPr id="3" name="Content Placeholder 2"/>
          <p:cNvSpPr>
            <a:spLocks noGrp="1"/>
          </p:cNvSpPr>
          <p:nvPr>
            <p:ph idx="1"/>
          </p:nvPr>
        </p:nvSpPr>
        <p:spPr/>
        <p:txBody>
          <a:bodyPr>
            <a:normAutofit/>
          </a:bodyPr>
          <a:lstStyle/>
          <a:p>
            <a:pPr algn="ctr"/>
            <a:r>
              <a:rPr lang="fr-FR" sz="2400">
                <a:solidFill>
                  <a:srgbClr val="00B0F0"/>
                </a:solidFill>
              </a:rPr>
              <a:t>« Le chant est d'abord la danse intérieure du souffle, de l'âme, mais il peut aussi libérer nos corps de sortir de sa torpeur dans la danse et nous apprendre le rythme de la vie. »</a:t>
            </a:r>
          </a:p>
          <a:p>
            <a:pPr algn="ctr"/>
            <a:endParaRPr lang="fr-FR" sz="2400">
              <a:solidFill>
                <a:srgbClr val="00B0F0"/>
              </a:solidFill>
            </a:endParaRPr>
          </a:p>
          <a:p>
            <a:pPr algn="ctr"/>
            <a:r>
              <a:rPr lang="de-DE" sz="2400">
                <a:solidFill>
                  <a:srgbClr val="00B0F0"/>
                </a:solidFill>
              </a:rPr>
              <a:t>„Das Singen ist zuerst der innere Tanz des Atems, der Seele, aber es kann auch unsere Körper aus jeglicher Erstarrung ins Tanzen befreien und uns den Rhythmus des Lebens lehren.“</a:t>
            </a:r>
          </a:p>
        </p:txBody>
      </p:sp>
    </p:spTree>
    <p:extLst>
      <p:ext uri="{BB962C8B-B14F-4D97-AF65-F5344CB8AC3E}">
        <p14:creationId xmlns:p14="http://schemas.microsoft.com/office/powerpoint/2010/main" val="3029304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160589"/>
            <a:ext cx="8596668" cy="4481751"/>
          </a:xfrm>
        </p:spPr>
        <p:txBody>
          <a:bodyPr>
            <a:normAutofit/>
          </a:bodyPr>
          <a:lstStyle/>
          <a:p>
            <a:pPr algn="ctr"/>
            <a:r>
              <a:rPr lang="de-DE" sz="2200">
                <a:solidFill>
                  <a:srgbClr val="00B0F0"/>
                </a:solidFill>
              </a:rPr>
              <a:t>„Werdende Mütter sollten für ihre Kinder singen. In primitiven Gesellschaften ist der Gesang für Ungeborene verbreitet. Nur in unserer fortgeschrittenen und künstlichen Zivilisation haben Schwangere aufgehört, für ihre Babys zu singen. Und das ist schlecht.“</a:t>
            </a:r>
            <a:br>
              <a:rPr lang="de-DE" sz="2200">
                <a:solidFill>
                  <a:srgbClr val="00B0F0"/>
                </a:solidFill>
              </a:rPr>
            </a:br>
            <a:endParaRPr lang="de-DE" sz="2200">
              <a:solidFill>
                <a:srgbClr val="00B0F0"/>
              </a:solidFill>
            </a:endParaRPr>
          </a:p>
          <a:p>
            <a:pPr algn="ctr"/>
            <a:r>
              <a:rPr lang="fr-FR" sz="2200">
                <a:solidFill>
                  <a:srgbClr val="00B0F0"/>
                </a:solidFill>
              </a:rPr>
              <a:t>"Les futures mères devraient chanter pour leurs enfants. Dans les sociétés primitives, il est courant de chanter pendant la grossesse. Ce n'est que dans notre civilisation ‚avancée‘ et artificielle que les femmes enceintes ont cessé de chanter pour leurs bébés. Et c'est mauvais"</a:t>
            </a:r>
            <a:endParaRPr lang="de-DE" sz="2200">
              <a:solidFill>
                <a:srgbClr val="00B0F0"/>
              </a:solidFill>
            </a:endParaRPr>
          </a:p>
        </p:txBody>
      </p:sp>
      <p:sp>
        <p:nvSpPr>
          <p:cNvPr id="4" name="Title 1"/>
          <p:cNvSpPr>
            <a:spLocks noGrp="1"/>
          </p:cNvSpPr>
          <p:nvPr>
            <p:ph type="title"/>
          </p:nvPr>
        </p:nvSpPr>
        <p:spPr/>
        <p:txBody>
          <a:bodyPr/>
          <a:lstStyle/>
          <a:p>
            <a:pPr algn="ctr"/>
            <a:r>
              <a:rPr lang="de-DE"/>
              <a:t>Yehudi MENUHIN</a:t>
            </a:r>
            <a:br>
              <a:rPr lang="de-DE"/>
            </a:br>
            <a:r>
              <a:rPr lang="de-DE"/>
              <a:t> </a:t>
            </a:r>
            <a:r>
              <a:rPr lang="de-DE" sz="2000"/>
              <a:t>violoniste et chef d‘orchestre britannique (1916 -1999)</a:t>
            </a:r>
          </a:p>
        </p:txBody>
      </p:sp>
    </p:spTree>
    <p:extLst>
      <p:ext uri="{BB962C8B-B14F-4D97-AF65-F5344CB8AC3E}">
        <p14:creationId xmlns:p14="http://schemas.microsoft.com/office/powerpoint/2010/main" val="509103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a:t>Bienfaits du chant dès la petite enfance </a:t>
            </a:r>
            <a:r>
              <a:rPr lang="de-DE" sz="2200"/>
              <a:t>Résultats des travaux de recherche par K. Adamek</a:t>
            </a:r>
          </a:p>
        </p:txBody>
      </p:sp>
      <p:sp>
        <p:nvSpPr>
          <p:cNvPr id="3" name="Content Placeholder 2"/>
          <p:cNvSpPr>
            <a:spLocks noGrp="1"/>
          </p:cNvSpPr>
          <p:nvPr>
            <p:ph idx="1"/>
          </p:nvPr>
        </p:nvSpPr>
        <p:spPr>
          <a:xfrm>
            <a:off x="677334" y="1930400"/>
            <a:ext cx="8596668" cy="3955538"/>
          </a:xfrm>
        </p:spPr>
        <p:txBody>
          <a:bodyPr>
            <a:normAutofit fontScale="85000" lnSpcReduction="20000"/>
          </a:bodyPr>
          <a:lstStyle/>
          <a:p>
            <a:r>
              <a:rPr lang="de-DE"/>
              <a:t>Le chant a une fonction existentielle, irremplaçable pour le bien-être et la santé</a:t>
            </a:r>
          </a:p>
          <a:p>
            <a:r>
              <a:rPr lang="fr-FR"/>
              <a:t>Le chant favorise l'intégration du côté droit et du côté gauche du cerveau</a:t>
            </a:r>
          </a:p>
          <a:p>
            <a:r>
              <a:rPr lang="fr-FR"/>
              <a:t>Le chant est un agent salutogène:</a:t>
            </a:r>
          </a:p>
          <a:p>
            <a:pPr lvl="1"/>
            <a:r>
              <a:rPr lang="fr-FR"/>
              <a:t>il active dans le cerveau la production de l'hormone de </a:t>
            </a:r>
            <a:r>
              <a:rPr lang="fr-FR" b="1"/>
              <a:t>l'ocytocine</a:t>
            </a:r>
            <a:r>
              <a:rPr lang="fr-FR"/>
              <a:t>, l'hormone de l'attachement </a:t>
            </a:r>
            <a:r>
              <a:rPr lang="fr-FR">
                <a:sym typeface="Wingdings" panose="05000000000000000000" pitchFamily="2" charset="2"/>
              </a:rPr>
              <a:t> développement d’empathie, anti-dépresseur naturel</a:t>
            </a:r>
            <a:endParaRPr lang="fr-FR"/>
          </a:p>
          <a:p>
            <a:pPr lvl="1"/>
            <a:r>
              <a:rPr lang="fr-FR"/>
              <a:t>Il réduit les hormones de l'agressivité : l'adrénaline, la testostérone et le cortisol</a:t>
            </a:r>
          </a:p>
          <a:p>
            <a:pPr lvl="1"/>
            <a:r>
              <a:rPr lang="fr-FR"/>
              <a:t>il renforce le système cardio-vasculaire en activant environ 100 muscles du larynx jusqu’au ventre</a:t>
            </a:r>
          </a:p>
          <a:p>
            <a:pPr lvl="1"/>
            <a:r>
              <a:rPr lang="fr-FR"/>
              <a:t>il intensifie la respiration </a:t>
            </a:r>
            <a:r>
              <a:rPr lang="fr-FR">
                <a:sym typeface="Wingdings" panose="05000000000000000000" pitchFamily="2" charset="2"/>
              </a:rPr>
              <a:t> + d’oxygène pour les poumons</a:t>
            </a:r>
            <a:endParaRPr lang="fr-FR"/>
          </a:p>
          <a:p>
            <a:pPr lvl="1"/>
            <a:r>
              <a:rPr lang="fr-FR"/>
              <a:t>il renforce le système immunitaire en réduisant la production de cortisol (l’hormone de stress) et en faisant monter les cytokines dans la salive </a:t>
            </a:r>
          </a:p>
          <a:p>
            <a:pPr lvl="1"/>
            <a:endParaRPr lang="fr-FR"/>
          </a:p>
          <a:p>
            <a:r>
              <a:rPr lang="fr-FR"/>
              <a:t>Le chant favorise la capacité de dialogue</a:t>
            </a:r>
          </a:p>
          <a:p>
            <a:r>
              <a:rPr lang="fr-FR"/>
              <a:t>Le chant est une ressource personnelle et une ressource sociale</a:t>
            </a:r>
          </a:p>
          <a:p>
            <a:endParaRPr lang="de-DE"/>
          </a:p>
        </p:txBody>
      </p:sp>
    </p:spTree>
    <p:extLst>
      <p:ext uri="{BB962C8B-B14F-4D97-AF65-F5344CB8AC3E}">
        <p14:creationId xmlns:p14="http://schemas.microsoft.com/office/powerpoint/2010/main" val="1433183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de-DE"/>
              <a:t>Préjudice causé par le fait de ne pas chanter dès la petite enfance</a:t>
            </a:r>
          </a:p>
        </p:txBody>
      </p:sp>
      <p:sp>
        <p:nvSpPr>
          <p:cNvPr id="3" name="Content Placeholder 2"/>
          <p:cNvSpPr>
            <a:spLocks noGrp="1"/>
          </p:cNvSpPr>
          <p:nvPr>
            <p:ph idx="1"/>
          </p:nvPr>
        </p:nvSpPr>
        <p:spPr>
          <a:xfrm>
            <a:off x="677334" y="2479767"/>
            <a:ext cx="8596668" cy="3880773"/>
          </a:xfrm>
        </p:spPr>
        <p:txBody>
          <a:bodyPr/>
          <a:lstStyle/>
          <a:p>
            <a:r>
              <a:rPr lang="de-DE"/>
              <a:t>Les enfants manquent d‘un instrument pour réguler leurs émotions: aggressivité, tristesse, peur</a:t>
            </a:r>
          </a:p>
          <a:p>
            <a:r>
              <a:rPr lang="de-DE"/>
              <a:t>Les cordes vocales des enfants ne se développent pas ce qui est plus difficile à y rémédier lorsqu‘ils sont plus âgés </a:t>
            </a:r>
          </a:p>
          <a:p>
            <a:r>
              <a:rPr lang="de-DE"/>
              <a:t>Les enfants ne peuvent jamais vivre la joie que le chant peut apporter</a:t>
            </a:r>
          </a:p>
          <a:p>
            <a:r>
              <a:rPr lang="de-DE"/>
              <a:t>Le développement intellectuel manque d‘un élément important</a:t>
            </a:r>
          </a:p>
          <a:p>
            <a:r>
              <a:rPr lang="de-DE"/>
              <a:t>Les parents/les écoles/la société privent les enfants d‘un moyen à développer leur compétences intellectuelles</a:t>
            </a:r>
          </a:p>
        </p:txBody>
      </p:sp>
    </p:spTree>
    <p:extLst>
      <p:ext uri="{BB962C8B-B14F-4D97-AF65-F5344CB8AC3E}">
        <p14:creationId xmlns:p14="http://schemas.microsoft.com/office/powerpoint/2010/main" val="2907669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a:t>Conclusion: </a:t>
            </a:r>
            <a:br>
              <a:rPr lang="de-DE"/>
            </a:br>
            <a:r>
              <a:rPr lang="fr-FR"/>
              <a:t>Chanter est un droit de l'enfant</a:t>
            </a:r>
            <a:endParaRPr lang="de-DE"/>
          </a:p>
        </p:txBody>
      </p:sp>
      <p:sp>
        <p:nvSpPr>
          <p:cNvPr id="3" name="Content Placeholder 2"/>
          <p:cNvSpPr>
            <a:spLocks noGrp="1"/>
          </p:cNvSpPr>
          <p:nvPr>
            <p:ph idx="1"/>
          </p:nvPr>
        </p:nvSpPr>
        <p:spPr/>
        <p:txBody>
          <a:bodyPr/>
          <a:lstStyle/>
          <a:p>
            <a:r>
              <a:rPr lang="fr-FR"/>
              <a:t>A l'ONU, il y a des voix de responsables qui mettent en garde contre le fait que le manque de de capacité d'empathie et l'appauvrissement émotionnel des enfants du monde entier deviendront l'un des problèmes majeurs de l'humanité dans les dix à vingt prochaines années.</a:t>
            </a:r>
          </a:p>
          <a:p>
            <a:r>
              <a:rPr lang="fr-FR"/>
              <a:t>Ceci et ses recherches ont amené Dr Adamek à fonder en 2004 le mouvement «Canto elementar» en Allemagne pour soutenir les écoles maternelles et fondamentales pour faire découvrir le chant aux enfants.</a:t>
            </a:r>
          </a:p>
          <a:p>
            <a:r>
              <a:rPr lang="fr-FR"/>
              <a:t>Pour les enfants en bas âge, il est important que le chant s'intègre naturellement dans la vie quotidienne et qu'ils puissent s'amuser en suivant des modèles de manière ludique et sans pression de performance.</a:t>
            </a:r>
          </a:p>
          <a:p>
            <a:endParaRPr lang="de-DE"/>
          </a:p>
          <a:p>
            <a:endParaRPr lang="de-DE"/>
          </a:p>
        </p:txBody>
      </p:sp>
    </p:spTree>
    <p:extLst>
      <p:ext uri="{BB962C8B-B14F-4D97-AF65-F5344CB8AC3E}">
        <p14:creationId xmlns:p14="http://schemas.microsoft.com/office/powerpoint/2010/main" val="3552994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a:t>Mise en pratique en Allemagne</a:t>
            </a:r>
          </a:p>
        </p:txBody>
      </p:sp>
      <p:sp>
        <p:nvSpPr>
          <p:cNvPr id="3" name="Content Placeholder 2"/>
          <p:cNvSpPr>
            <a:spLocks noGrp="1"/>
          </p:cNvSpPr>
          <p:nvPr>
            <p:ph idx="1"/>
          </p:nvPr>
        </p:nvSpPr>
        <p:spPr/>
        <p:txBody>
          <a:bodyPr/>
          <a:lstStyle/>
          <a:p>
            <a:r>
              <a:rPr lang="de-DE">
                <a:hlinkClick r:id="rId3"/>
              </a:rPr>
              <a:t>Wir Omas und Opas</a:t>
            </a:r>
            <a:r>
              <a:rPr lang="de-DE"/>
              <a:t> </a:t>
            </a:r>
          </a:p>
          <a:p>
            <a:r>
              <a:rPr lang="de-DE">
                <a:hlinkClick r:id="rId4"/>
              </a:rPr>
              <a:t>Beispielkindergarten</a:t>
            </a:r>
            <a:endParaRPr lang="de-DE"/>
          </a:p>
          <a:p>
            <a:endParaRPr lang="de-DE"/>
          </a:p>
        </p:txBody>
      </p:sp>
      <p:pic>
        <p:nvPicPr>
          <p:cNvPr id="4" name="Picture 3"/>
          <p:cNvPicPr>
            <a:picLocks noChangeAspect="1"/>
          </p:cNvPicPr>
          <p:nvPr/>
        </p:nvPicPr>
        <p:blipFill>
          <a:blip r:embed="rId5"/>
          <a:stretch>
            <a:fillRect/>
          </a:stretch>
        </p:blipFill>
        <p:spPr>
          <a:xfrm>
            <a:off x="4091796" y="1529355"/>
            <a:ext cx="2636808" cy="2021299"/>
          </a:xfrm>
          <a:prstGeom prst="rect">
            <a:avLst/>
          </a:prstGeom>
        </p:spPr>
      </p:pic>
      <p:sp>
        <p:nvSpPr>
          <p:cNvPr id="5" name="TextBox 4"/>
          <p:cNvSpPr txBox="1"/>
          <p:nvPr/>
        </p:nvSpPr>
        <p:spPr>
          <a:xfrm>
            <a:off x="1302589" y="3640347"/>
            <a:ext cx="5865962" cy="2585323"/>
          </a:xfrm>
          <a:prstGeom prst="rect">
            <a:avLst/>
          </a:prstGeom>
          <a:noFill/>
        </p:spPr>
        <p:txBody>
          <a:bodyPr wrap="square" rtlCol="0">
            <a:spAutoFit/>
          </a:bodyPr>
          <a:lstStyle/>
          <a:p>
            <a:r>
              <a:rPr lang="fr-FR"/>
              <a:t>L'implication de seniors bénévoles, pour qui le simple fait de chanter était une joie de vivre dans leur enfance est une chance, en principe réalisable pour tous les enfants, de surmonter cette difficulté.</a:t>
            </a:r>
            <a:endParaRPr lang="de-DE"/>
          </a:p>
          <a:p>
            <a:r>
              <a:rPr lang="fr-FR"/>
              <a:t>Le programme intergénérationnel « parrainage de chant » Canto elementar a été développé à la suite des résultats de recherche mentionnés en 2001 et a été progressivement mis en pratique.</a:t>
            </a:r>
            <a:endParaRPr lang="de-DE"/>
          </a:p>
          <a:p>
            <a:endParaRPr lang="de-DE"/>
          </a:p>
        </p:txBody>
      </p:sp>
    </p:spTree>
    <p:extLst>
      <p:ext uri="{BB962C8B-B14F-4D97-AF65-F5344CB8AC3E}">
        <p14:creationId xmlns:p14="http://schemas.microsoft.com/office/powerpoint/2010/main" val="2696661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Sources:</a:t>
            </a:r>
          </a:p>
        </p:txBody>
      </p:sp>
      <p:sp>
        <p:nvSpPr>
          <p:cNvPr id="3" name="Content Placeholder 2"/>
          <p:cNvSpPr>
            <a:spLocks noGrp="1"/>
          </p:cNvSpPr>
          <p:nvPr>
            <p:ph idx="1"/>
          </p:nvPr>
        </p:nvSpPr>
        <p:spPr>
          <a:xfrm>
            <a:off x="677334" y="1293963"/>
            <a:ext cx="8596668" cy="4747400"/>
          </a:xfrm>
        </p:spPr>
        <p:txBody>
          <a:bodyPr>
            <a:normAutofit/>
          </a:bodyPr>
          <a:lstStyle/>
          <a:p>
            <a:r>
              <a:rPr lang="de-DE"/>
              <a:t>Adamek, Karl: Singen als Lebenshilfe. Zu Empirie und Theorie von</a:t>
            </a:r>
            <a:br>
              <a:rPr lang="de-DE"/>
            </a:br>
            <a:r>
              <a:rPr lang="de-DE"/>
              <a:t>Alltagsbewältigung. Plädoyer für eine "Erneuerte Kultur des Singens". Waxmann-Verlag, Münster 1996. Tel. 0251-265040</a:t>
            </a:r>
            <a:br>
              <a:rPr lang="de-DE"/>
            </a:br>
            <a:endParaRPr lang="de-DE"/>
          </a:p>
          <a:p>
            <a:r>
              <a:rPr lang="de-DE"/>
              <a:t>Adamek, Karl: Singen: Die eigentliche „Muttersprache des Menschen“. Empirische Befunde und Vorschläge zur Musikerziehung. In: musikforum 86, Juli 1997, 23-32.</a:t>
            </a:r>
            <a:br>
              <a:rPr lang="de-DE"/>
            </a:br>
            <a:endParaRPr lang="de-DE"/>
          </a:p>
          <a:p>
            <a:r>
              <a:rPr lang="de-DE"/>
              <a:t>Adamek, Karl: Singen als Basisfach in der Berufsausbildung von Musikern. Transferversuch von Ergebnissen einer empirischen Studie. In: Hans Günther Bastian (Hrsg.): Musik begreifen. Künstlerische Ausbildung und Identitätsfindung. Schott Mainz 1999 S. 154-175.</a:t>
            </a:r>
            <a:br>
              <a:rPr lang="de-DE"/>
            </a:br>
            <a:endParaRPr lang="de-DE"/>
          </a:p>
          <a:p>
            <a:r>
              <a:rPr lang="de-DE"/>
              <a:t>Weber, Ernst Waldemar: Die vergessene Intelligenz. Die Musik im Kreis der</a:t>
            </a:r>
            <a:br>
              <a:rPr lang="de-DE"/>
            </a:br>
            <a:r>
              <a:rPr lang="de-DE"/>
              <a:t>menschlichen Anlagen. Zürich 1999</a:t>
            </a:r>
          </a:p>
        </p:txBody>
      </p:sp>
    </p:spTree>
    <p:extLst>
      <p:ext uri="{BB962C8B-B14F-4D97-AF65-F5344CB8AC3E}">
        <p14:creationId xmlns:p14="http://schemas.microsoft.com/office/powerpoint/2010/main" val="2992171826"/>
      </p:ext>
    </p:extLst>
  </p:cSld>
  <p:clrMapOvr>
    <a:masterClrMapping/>
  </p:clrMapOvr>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1257</Words>
  <Application>Microsoft Office PowerPoint</Application>
  <PresentationFormat>Widescreen</PresentationFormat>
  <Paragraphs>73</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Trebuchet MS</vt:lpstr>
      <vt:lpstr>Wingdings 3</vt:lpstr>
      <vt:lpstr>Facette</vt:lpstr>
      <vt:lpstr>Canto elementar – Dr Karl ADAMEK: Chanter, c‘est la véritable langue maternelle de tous les êtres humains inspiré par Yehudi MENUHIN,</vt:lpstr>
      <vt:lpstr>Yehudi MENUHIN  violoniste et chef d‘orchestre britannique (1916 -1999)</vt:lpstr>
      <vt:lpstr>Yehudi MENUHIN  violoniste et chef d‘orchestre britannique (1916 -1999)</vt:lpstr>
      <vt:lpstr>Bienfaits du chant dès la petite enfance Résultats des travaux de recherche par K. Adamek</vt:lpstr>
      <vt:lpstr>Préjudice causé par le fait de ne pas chanter dès la petite enfance</vt:lpstr>
      <vt:lpstr>Conclusion:  Chanter est un droit de l'enfant</vt:lpstr>
      <vt:lpstr>Mise en pratique en Allemagne</vt:lpstr>
      <vt:lpstr>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2023-02-19T18:37:26Z</dcterms:created>
  <dcterms:modified xsi:type="dcterms:W3CDTF">2023-10-22T19:11:17Z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bd9ddd1-4d20-43f6-abfa-fc3c07406f94_Enabled">
    <vt:lpwstr>true</vt:lpwstr>
  </property>
  <property fmtid="{D5CDD505-2E9C-101B-9397-08002B2CF9AE}" pid="3" name="MSIP_Label_6bd9ddd1-4d20-43f6-abfa-fc3c07406f94_SetDate">
    <vt:lpwstr>2023-10-22T19:09:10Z</vt:lpwstr>
  </property>
  <property fmtid="{D5CDD505-2E9C-101B-9397-08002B2CF9AE}" pid="4" name="MSIP_Label_6bd9ddd1-4d20-43f6-abfa-fc3c07406f94_Method">
    <vt:lpwstr>Standard</vt:lpwstr>
  </property>
  <property fmtid="{D5CDD505-2E9C-101B-9397-08002B2CF9AE}" pid="5" name="MSIP_Label_6bd9ddd1-4d20-43f6-abfa-fc3c07406f94_Name">
    <vt:lpwstr>Commission Use</vt:lpwstr>
  </property>
  <property fmtid="{D5CDD505-2E9C-101B-9397-08002B2CF9AE}" pid="6" name="MSIP_Label_6bd9ddd1-4d20-43f6-abfa-fc3c07406f94_SiteId">
    <vt:lpwstr>b24c8b06-522c-46fe-9080-70926f8dddb1</vt:lpwstr>
  </property>
  <property fmtid="{D5CDD505-2E9C-101B-9397-08002B2CF9AE}" pid="7" name="MSIP_Label_6bd9ddd1-4d20-43f6-abfa-fc3c07406f94_ActionId">
    <vt:lpwstr>77fabaf5-dfd9-4b58-942d-a83037d2eb01</vt:lpwstr>
  </property>
  <property fmtid="{D5CDD505-2E9C-101B-9397-08002B2CF9AE}" pid="8" name="MSIP_Label_6bd9ddd1-4d20-43f6-abfa-fc3c07406f94_ContentBits">
    <vt:lpwstr>0</vt:lpwstr>
  </property>
</Properties>
</file>